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nton" charset="1" panose="00000500000000000000"/>
      <p:regular r:id="rId23"/>
    </p:embeddedFont>
    <p:embeddedFont>
      <p:font typeface="Poppins" charset="1" panose="00000500000000000000"/>
      <p:regular r:id="rId24"/>
    </p:embeddedFont>
    <p:embeddedFont>
      <p:font typeface="Oswald Bold" charset="1" panose="00000800000000000000"/>
      <p:regular r:id="rId25"/>
    </p:embeddedFont>
    <p:embeddedFont>
      <p:font typeface="Feeling Passionate" charset="1" panose="02000500000000000000"/>
      <p:regular r:id="rId26"/>
    </p:embeddedFont>
    <p:embeddedFont>
      <p:font typeface="Open Sans Bold" charset="1" panose="020B08060305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459" t="-144040" r="0" b="-134189"/>
            </a:stretch>
          </a:blipFill>
        </p:spPr>
      </p:sp>
      <p:pic>
        <p:nvPicPr>
          <p:cNvPr name="Picture 3" id="3"/>
          <p:cNvPicPr>
            <a:picLocks noChangeAspect="true"/>
          </p:cNvPicPr>
          <p:nvPr/>
        </p:nvPicPr>
        <p:blipFill>
          <a:blip r:embed="rId3"/>
          <a:stretch>
            <a:fillRect/>
          </a:stretch>
        </p:blipFill>
        <p:spPr>
          <a:xfrm rot="0">
            <a:off x="729734" y="3872709"/>
            <a:ext cx="4209163" cy="1331103"/>
          </a:xfrm>
          <a:prstGeom prst="rect">
            <a:avLst/>
          </a:prstGeom>
        </p:spPr>
      </p:pic>
      <p:sp>
        <p:nvSpPr>
          <p:cNvPr name="TextBox 4" id="4"/>
          <p:cNvSpPr txBox="true"/>
          <p:nvPr/>
        </p:nvSpPr>
        <p:spPr>
          <a:xfrm rot="0">
            <a:off x="1028700" y="811508"/>
            <a:ext cx="9604060" cy="2571750"/>
          </a:xfrm>
          <a:prstGeom prst="rect">
            <a:avLst/>
          </a:prstGeom>
        </p:spPr>
        <p:txBody>
          <a:bodyPr anchor="t" rtlCol="false" tIns="0" lIns="0" bIns="0" rIns="0">
            <a:spAutoFit/>
          </a:bodyPr>
          <a:lstStyle/>
          <a:p>
            <a:pPr algn="l">
              <a:lnSpc>
                <a:spcPts val="10184"/>
              </a:lnSpc>
            </a:pPr>
            <a:r>
              <a:rPr lang="en-US" sz="8486" spc="84">
                <a:solidFill>
                  <a:srgbClr val="FFFFFF"/>
                </a:solidFill>
                <a:latin typeface="Anton"/>
              </a:rPr>
              <a:t>BANCO DE DADOS</a:t>
            </a:r>
          </a:p>
          <a:p>
            <a:pPr algn="l">
              <a:lnSpc>
                <a:spcPts val="10184"/>
              </a:lnSpc>
            </a:pPr>
            <a:r>
              <a:rPr lang="en-US" sz="8486" spc="84">
                <a:solidFill>
                  <a:srgbClr val="FFFFFF"/>
                </a:solidFill>
                <a:latin typeface="Anton"/>
              </a:rPr>
              <a:t>PROJETO MÓDULO - 2</a:t>
            </a:r>
          </a:p>
        </p:txBody>
      </p:sp>
      <p:sp>
        <p:nvSpPr>
          <p:cNvPr name="TextBox 5" id="5"/>
          <p:cNvSpPr txBox="true"/>
          <p:nvPr/>
        </p:nvSpPr>
        <p:spPr>
          <a:xfrm rot="0">
            <a:off x="11707332" y="6509409"/>
            <a:ext cx="5551968" cy="1422400"/>
          </a:xfrm>
          <a:prstGeom prst="rect">
            <a:avLst/>
          </a:prstGeom>
        </p:spPr>
        <p:txBody>
          <a:bodyPr anchor="t" rtlCol="false" tIns="0" lIns="0" bIns="0" rIns="0">
            <a:spAutoFit/>
          </a:bodyPr>
          <a:lstStyle/>
          <a:p>
            <a:pPr algn="r">
              <a:lnSpc>
                <a:spcPts val="10999"/>
              </a:lnSpc>
            </a:pPr>
            <a:r>
              <a:rPr lang="en-US" sz="9999" spc="99">
                <a:solidFill>
                  <a:srgbClr val="FFFFFF"/>
                </a:solidFill>
                <a:latin typeface="Anton"/>
              </a:rPr>
              <a:t>MAI/2024</a:t>
            </a:r>
          </a:p>
        </p:txBody>
      </p:sp>
      <p:sp>
        <p:nvSpPr>
          <p:cNvPr name="TextBox 6" id="6"/>
          <p:cNvSpPr txBox="true"/>
          <p:nvPr/>
        </p:nvSpPr>
        <p:spPr>
          <a:xfrm rot="0">
            <a:off x="10539608" y="8165520"/>
            <a:ext cx="6302066" cy="612775"/>
          </a:xfrm>
          <a:prstGeom prst="rect">
            <a:avLst/>
          </a:prstGeom>
        </p:spPr>
        <p:txBody>
          <a:bodyPr anchor="t" rtlCol="false" tIns="0" lIns="0" bIns="0" rIns="0">
            <a:spAutoFit/>
          </a:bodyPr>
          <a:lstStyle/>
          <a:p>
            <a:pPr algn="r">
              <a:lnSpc>
                <a:spcPts val="4400"/>
              </a:lnSpc>
            </a:pPr>
            <a:r>
              <a:rPr lang="en-US" sz="4000" spc="600">
                <a:solidFill>
                  <a:srgbClr val="00FF85"/>
                </a:solidFill>
                <a:latin typeface="Poppins"/>
              </a:rPr>
              <a:t>RESILIA DATA</a:t>
            </a:r>
          </a:p>
        </p:txBody>
      </p:sp>
      <p:sp>
        <p:nvSpPr>
          <p:cNvPr name="Freeform 7" id="7"/>
          <p:cNvSpPr/>
          <p:nvPr/>
        </p:nvSpPr>
        <p:spPr>
          <a:xfrm flipH="false" flipV="false" rot="5689914">
            <a:off x="6632144" y="3570019"/>
            <a:ext cx="5160827" cy="5160827"/>
          </a:xfrm>
          <a:custGeom>
            <a:avLst/>
            <a:gdLst/>
            <a:ahLst/>
            <a:cxnLst/>
            <a:rect r="r" b="b" t="t" l="l"/>
            <a:pathLst>
              <a:path h="5160827" w="5160827">
                <a:moveTo>
                  <a:pt x="0" y="0"/>
                </a:moveTo>
                <a:lnTo>
                  <a:pt x="5160827" y="0"/>
                </a:lnTo>
                <a:lnTo>
                  <a:pt x="5160827" y="5160827"/>
                </a:lnTo>
                <a:lnTo>
                  <a:pt x="0" y="5160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689914">
            <a:off x="12144914" y="1057860"/>
            <a:ext cx="3091454" cy="3091454"/>
          </a:xfrm>
          <a:custGeom>
            <a:avLst/>
            <a:gdLst/>
            <a:ahLst/>
            <a:cxnLst/>
            <a:rect r="r" b="b" t="t" l="l"/>
            <a:pathLst>
              <a:path h="3091454" w="3091454">
                <a:moveTo>
                  <a:pt x="0" y="0"/>
                </a:moveTo>
                <a:lnTo>
                  <a:pt x="3091453" y="0"/>
                </a:lnTo>
                <a:lnTo>
                  <a:pt x="3091453" y="3091453"/>
                </a:lnTo>
                <a:lnTo>
                  <a:pt x="0" y="30914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689914">
            <a:off x="3674931" y="8042687"/>
            <a:ext cx="3091454" cy="3091454"/>
          </a:xfrm>
          <a:custGeom>
            <a:avLst/>
            <a:gdLst/>
            <a:ahLst/>
            <a:cxnLst/>
            <a:rect r="r" b="b" t="t" l="l"/>
            <a:pathLst>
              <a:path h="3091454" w="3091454">
                <a:moveTo>
                  <a:pt x="0" y="0"/>
                </a:moveTo>
                <a:lnTo>
                  <a:pt x="3091454" y="0"/>
                </a:lnTo>
                <a:lnTo>
                  <a:pt x="3091454" y="3091453"/>
                </a:lnTo>
                <a:lnTo>
                  <a:pt x="0" y="30914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66" t="-9891" r="0" b="-9891"/>
            </a:stretch>
          </a:blipFill>
        </p:spPr>
      </p:sp>
      <p:grpSp>
        <p:nvGrpSpPr>
          <p:cNvPr name="Group 3" id="3"/>
          <p:cNvGrpSpPr/>
          <p:nvPr/>
        </p:nvGrpSpPr>
        <p:grpSpPr>
          <a:xfrm rot="-5400000">
            <a:off x="1798212" y="1163118"/>
            <a:ext cx="5751943" cy="9348367"/>
            <a:chOff x="0" y="0"/>
            <a:chExt cx="635000" cy="1032036"/>
          </a:xfrm>
        </p:grpSpPr>
        <p:sp>
          <p:nvSpPr>
            <p:cNvPr name="Freeform 4" id="4"/>
            <p:cNvSpPr/>
            <p:nvPr/>
          </p:nvSpPr>
          <p:spPr>
            <a:xfrm flipH="false" flipV="false" rot="0">
              <a:off x="0" y="0"/>
              <a:ext cx="635000" cy="1032036"/>
            </a:xfrm>
            <a:custGeom>
              <a:avLst/>
              <a:gdLst/>
              <a:ahLst/>
              <a:cxnLst/>
              <a:rect r="r" b="b" t="t" l="l"/>
              <a:pathLst>
                <a:path h="1032036" w="635000">
                  <a:moveTo>
                    <a:pt x="635000" y="0"/>
                  </a:moveTo>
                  <a:lnTo>
                    <a:pt x="635000" y="917736"/>
                  </a:lnTo>
                  <a:lnTo>
                    <a:pt x="317500" y="1032036"/>
                  </a:lnTo>
                  <a:lnTo>
                    <a:pt x="0" y="917736"/>
                  </a:lnTo>
                  <a:lnTo>
                    <a:pt x="0" y="0"/>
                  </a:lnTo>
                  <a:lnTo>
                    <a:pt x="635000" y="0"/>
                  </a:lnTo>
                  <a:close/>
                </a:path>
              </a:pathLst>
            </a:custGeom>
            <a:solidFill>
              <a:srgbClr val="322F2F"/>
            </a:solidFill>
          </p:spPr>
        </p:sp>
        <p:sp>
          <p:nvSpPr>
            <p:cNvPr name="TextBox 5" id="5"/>
            <p:cNvSpPr txBox="true"/>
            <p:nvPr/>
          </p:nvSpPr>
          <p:spPr>
            <a:xfrm>
              <a:off x="0" y="-38100"/>
              <a:ext cx="635000" cy="95583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3813929"/>
            <a:ext cx="8770762" cy="3582829"/>
          </a:xfrm>
          <a:prstGeom prst="rect">
            <a:avLst/>
          </a:prstGeom>
        </p:spPr>
        <p:txBody>
          <a:bodyPr anchor="t" rtlCol="false" tIns="0" lIns="0" bIns="0" rIns="0">
            <a:spAutoFit/>
          </a:bodyPr>
          <a:lstStyle/>
          <a:p>
            <a:pPr algn="l">
              <a:lnSpc>
                <a:spcPts val="5649"/>
              </a:lnSpc>
            </a:pPr>
            <a:r>
              <a:rPr lang="en-US" sz="5136" spc="405">
                <a:solidFill>
                  <a:srgbClr val="FDF0D0"/>
                </a:solidFill>
                <a:latin typeface="Anton"/>
              </a:rPr>
              <a:t>VOCÊ PODE CLASSIFICAR BANCOS DE DADOS DE ACORDO COM SEU CASO DE USO, TIPO DE DADOS E MÉTODO DE ARMAZENAMENTO DE DADOS.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0B06"/>
        </a:solidFill>
      </p:bgPr>
    </p:bg>
    <p:spTree>
      <p:nvGrpSpPr>
        <p:cNvPr id="1" name=""/>
        <p:cNvGrpSpPr/>
        <p:nvPr/>
      </p:nvGrpSpPr>
      <p:grpSpPr>
        <a:xfrm>
          <a:off x="0" y="0"/>
          <a:ext cx="0" cy="0"/>
          <a:chOff x="0" y="0"/>
          <a:chExt cx="0" cy="0"/>
        </a:xfrm>
      </p:grpSpPr>
      <p:sp>
        <p:nvSpPr>
          <p:cNvPr name="Freeform 2" id="2"/>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grpSp>
        <p:nvGrpSpPr>
          <p:cNvPr name="Group 3" id="3"/>
          <p:cNvGrpSpPr/>
          <p:nvPr/>
        </p:nvGrpSpPr>
        <p:grpSpPr>
          <a:xfrm rot="-5400000">
            <a:off x="5127614" y="-2272713"/>
            <a:ext cx="1967055" cy="12222283"/>
            <a:chOff x="0" y="0"/>
            <a:chExt cx="548935" cy="3410802"/>
          </a:xfrm>
        </p:grpSpPr>
        <p:sp>
          <p:nvSpPr>
            <p:cNvPr name="Freeform 4" id="4"/>
            <p:cNvSpPr/>
            <p:nvPr/>
          </p:nvSpPr>
          <p:spPr>
            <a:xfrm flipH="false" flipV="false" rot="0">
              <a:off x="0" y="0"/>
              <a:ext cx="548935" cy="3410802"/>
            </a:xfrm>
            <a:custGeom>
              <a:avLst/>
              <a:gdLst/>
              <a:ahLst/>
              <a:cxnLst/>
              <a:rect r="r" b="b" t="t" l="l"/>
              <a:pathLst>
                <a:path h="3410802" w="548935">
                  <a:moveTo>
                    <a:pt x="183077" y="3391733"/>
                  </a:moveTo>
                  <a:cubicBezTo>
                    <a:pt x="211219" y="3403247"/>
                    <a:pt x="243214" y="3410802"/>
                    <a:pt x="274615" y="3410802"/>
                  </a:cubicBezTo>
                  <a:cubicBezTo>
                    <a:pt x="306017" y="3410802"/>
                    <a:pt x="336234" y="3404325"/>
                    <a:pt x="364080" y="3392811"/>
                  </a:cubicBezTo>
                  <a:cubicBezTo>
                    <a:pt x="364673" y="3392451"/>
                    <a:pt x="365265" y="3392451"/>
                    <a:pt x="365857" y="3392092"/>
                  </a:cubicBezTo>
                  <a:cubicBezTo>
                    <a:pt x="470431" y="3346037"/>
                    <a:pt x="547454" y="3224423"/>
                    <a:pt x="548935" y="3024591"/>
                  </a:cubicBezTo>
                  <a:lnTo>
                    <a:pt x="548935" y="0"/>
                  </a:lnTo>
                  <a:lnTo>
                    <a:pt x="0" y="0"/>
                  </a:lnTo>
                  <a:lnTo>
                    <a:pt x="0" y="3022346"/>
                  </a:lnTo>
                  <a:cubicBezTo>
                    <a:pt x="1481" y="3225142"/>
                    <a:pt x="77319" y="3346757"/>
                    <a:pt x="183077" y="3391733"/>
                  </a:cubicBezTo>
                  <a:close/>
                </a:path>
              </a:pathLst>
            </a:custGeom>
            <a:solidFill>
              <a:srgbClr val="FFFFFF"/>
            </a:solidFill>
          </p:spPr>
        </p:sp>
        <p:sp>
          <p:nvSpPr>
            <p:cNvPr name="TextBox 5" id="5"/>
            <p:cNvSpPr txBox="true"/>
            <p:nvPr/>
          </p:nvSpPr>
          <p:spPr>
            <a:xfrm>
              <a:off x="0" y="-38100"/>
              <a:ext cx="548935" cy="332190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672636" y="-684711"/>
            <a:ext cx="1967055" cy="13312326"/>
            <a:chOff x="0" y="0"/>
            <a:chExt cx="548935" cy="3714994"/>
          </a:xfrm>
        </p:grpSpPr>
        <p:sp>
          <p:nvSpPr>
            <p:cNvPr name="Freeform 7" id="7"/>
            <p:cNvSpPr/>
            <p:nvPr/>
          </p:nvSpPr>
          <p:spPr>
            <a:xfrm flipH="false" flipV="false" rot="0">
              <a:off x="0" y="0"/>
              <a:ext cx="548935" cy="3714994"/>
            </a:xfrm>
            <a:custGeom>
              <a:avLst/>
              <a:gdLst/>
              <a:ahLst/>
              <a:cxnLst/>
              <a:rect r="r" b="b" t="t" l="l"/>
              <a:pathLst>
                <a:path h="3714994" w="548935">
                  <a:moveTo>
                    <a:pt x="183077" y="3695925"/>
                  </a:moveTo>
                  <a:cubicBezTo>
                    <a:pt x="211219" y="3707439"/>
                    <a:pt x="243214" y="3714994"/>
                    <a:pt x="274615" y="3714994"/>
                  </a:cubicBezTo>
                  <a:cubicBezTo>
                    <a:pt x="306017" y="3714994"/>
                    <a:pt x="336234" y="3708517"/>
                    <a:pt x="364080" y="3697003"/>
                  </a:cubicBezTo>
                  <a:cubicBezTo>
                    <a:pt x="364673" y="3696644"/>
                    <a:pt x="365265" y="3696644"/>
                    <a:pt x="365857" y="3696284"/>
                  </a:cubicBezTo>
                  <a:cubicBezTo>
                    <a:pt x="470431" y="3650229"/>
                    <a:pt x="547454" y="3528615"/>
                    <a:pt x="548935" y="3322026"/>
                  </a:cubicBezTo>
                  <a:lnTo>
                    <a:pt x="548935" y="0"/>
                  </a:lnTo>
                  <a:lnTo>
                    <a:pt x="0" y="0"/>
                  </a:lnTo>
                  <a:lnTo>
                    <a:pt x="0" y="3319561"/>
                  </a:lnTo>
                  <a:cubicBezTo>
                    <a:pt x="1481" y="3529334"/>
                    <a:pt x="77319" y="3650949"/>
                    <a:pt x="183077" y="3695925"/>
                  </a:cubicBezTo>
                  <a:close/>
                </a:path>
              </a:pathLst>
            </a:custGeom>
            <a:solidFill>
              <a:srgbClr val="FFFFFF"/>
            </a:solidFill>
          </p:spPr>
        </p:sp>
        <p:sp>
          <p:nvSpPr>
            <p:cNvPr name="TextBox 8" id="8"/>
            <p:cNvSpPr txBox="true"/>
            <p:nvPr/>
          </p:nvSpPr>
          <p:spPr>
            <a:xfrm>
              <a:off x="0" y="-38100"/>
              <a:ext cx="548935" cy="362609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6028266" y="1079534"/>
            <a:ext cx="1967055" cy="14023587"/>
            <a:chOff x="0" y="0"/>
            <a:chExt cx="548935" cy="3913481"/>
          </a:xfrm>
        </p:grpSpPr>
        <p:sp>
          <p:nvSpPr>
            <p:cNvPr name="Freeform 10" id="10"/>
            <p:cNvSpPr/>
            <p:nvPr/>
          </p:nvSpPr>
          <p:spPr>
            <a:xfrm flipH="false" flipV="false" rot="0">
              <a:off x="0" y="0"/>
              <a:ext cx="548935" cy="3913482"/>
            </a:xfrm>
            <a:custGeom>
              <a:avLst/>
              <a:gdLst/>
              <a:ahLst/>
              <a:cxnLst/>
              <a:rect r="r" b="b" t="t" l="l"/>
              <a:pathLst>
                <a:path h="3913482" w="548935">
                  <a:moveTo>
                    <a:pt x="183077" y="3894412"/>
                  </a:moveTo>
                  <a:cubicBezTo>
                    <a:pt x="211219" y="3905926"/>
                    <a:pt x="243214" y="3913482"/>
                    <a:pt x="274615" y="3913482"/>
                  </a:cubicBezTo>
                  <a:cubicBezTo>
                    <a:pt x="306017" y="3913482"/>
                    <a:pt x="336234" y="3907005"/>
                    <a:pt x="364080" y="3895491"/>
                  </a:cubicBezTo>
                  <a:cubicBezTo>
                    <a:pt x="364673" y="3895131"/>
                    <a:pt x="365265" y="3895131"/>
                    <a:pt x="365857" y="3894772"/>
                  </a:cubicBezTo>
                  <a:cubicBezTo>
                    <a:pt x="470431" y="3848717"/>
                    <a:pt x="547454" y="3727103"/>
                    <a:pt x="548935" y="3516105"/>
                  </a:cubicBezTo>
                  <a:lnTo>
                    <a:pt x="548935" y="0"/>
                  </a:lnTo>
                  <a:lnTo>
                    <a:pt x="0" y="0"/>
                  </a:lnTo>
                  <a:lnTo>
                    <a:pt x="0" y="3513495"/>
                  </a:lnTo>
                  <a:cubicBezTo>
                    <a:pt x="1481" y="3727821"/>
                    <a:pt x="77319" y="3849437"/>
                    <a:pt x="183077" y="3894412"/>
                  </a:cubicBezTo>
                  <a:close/>
                </a:path>
              </a:pathLst>
            </a:custGeom>
            <a:solidFill>
              <a:srgbClr val="FFFFFF"/>
            </a:solidFill>
          </p:spPr>
        </p:sp>
        <p:sp>
          <p:nvSpPr>
            <p:cNvPr name="TextBox 11" id="11"/>
            <p:cNvSpPr txBox="true"/>
            <p:nvPr/>
          </p:nvSpPr>
          <p:spPr>
            <a:xfrm>
              <a:off x="0" y="-38100"/>
              <a:ext cx="548935" cy="382458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53051" y="1259770"/>
            <a:ext cx="12005815" cy="7713644"/>
          </a:xfrm>
          <a:prstGeom prst="rect">
            <a:avLst/>
          </a:prstGeom>
        </p:spPr>
        <p:txBody>
          <a:bodyPr anchor="t" rtlCol="false" tIns="0" lIns="0" bIns="0" rIns="0">
            <a:spAutoFit/>
          </a:bodyPr>
          <a:lstStyle/>
          <a:p>
            <a:pPr algn="l">
              <a:lnSpc>
                <a:spcPts val="4690"/>
              </a:lnSpc>
            </a:pPr>
            <a:r>
              <a:rPr lang="en-US" sz="4225" spc="295">
                <a:solidFill>
                  <a:srgbClr val="FFFFFF"/>
                </a:solidFill>
                <a:latin typeface="Oswald Bold"/>
              </a:rPr>
              <a:t>AQUI ESTÃO TRÊS EXEMPLOS DE MANEIRAS DE CLASSIFICAR BANCOS DE DADOS:</a:t>
            </a:r>
          </a:p>
          <a:p>
            <a:pPr algn="l">
              <a:lnSpc>
                <a:spcPts val="4690"/>
              </a:lnSpc>
            </a:pPr>
          </a:p>
          <a:p>
            <a:pPr algn="l" marL="912264" indent="-456132" lvl="1">
              <a:lnSpc>
                <a:spcPts val="4690"/>
              </a:lnSpc>
              <a:buFont typeface="Arial"/>
              <a:buChar char="•"/>
            </a:pPr>
            <a:r>
              <a:rPr lang="en-US" sz="4225" spc="295">
                <a:solidFill>
                  <a:srgbClr val="659D93"/>
                </a:solidFill>
                <a:latin typeface="Oswald Bold"/>
              </a:rPr>
              <a:t>POR CONTEÚDO, COMO TEXTO DE DOCUMENTO, ESTATÍSTICAS OU OBJETOS MULTIMÍDIA.</a:t>
            </a:r>
          </a:p>
          <a:p>
            <a:pPr algn="l">
              <a:lnSpc>
                <a:spcPts val="4690"/>
              </a:lnSpc>
            </a:pPr>
          </a:p>
          <a:p>
            <a:pPr algn="l" marL="912264" indent="-456132" lvl="1">
              <a:lnSpc>
                <a:spcPts val="4690"/>
              </a:lnSpc>
              <a:buFont typeface="Arial"/>
              <a:buChar char="•"/>
            </a:pPr>
            <a:r>
              <a:rPr lang="en-US" sz="4225" spc="295">
                <a:solidFill>
                  <a:srgbClr val="477970"/>
                </a:solidFill>
                <a:latin typeface="Oswald Bold"/>
              </a:rPr>
              <a:t>POR ÁREA DE APLICAÇÃO, COMO CONTABILIDADE, FILME OU MANUFATURA.</a:t>
            </a:r>
          </a:p>
          <a:p>
            <a:pPr algn="l">
              <a:lnSpc>
                <a:spcPts val="4690"/>
              </a:lnSpc>
            </a:pPr>
          </a:p>
          <a:p>
            <a:pPr algn="l" marL="912264" indent="-456132" lvl="1">
              <a:lnSpc>
                <a:spcPts val="4690"/>
              </a:lnSpc>
              <a:buFont typeface="Arial"/>
              <a:buChar char="•"/>
            </a:pPr>
            <a:r>
              <a:rPr lang="en-US" sz="4225" spc="295">
                <a:solidFill>
                  <a:srgbClr val="477970"/>
                </a:solidFill>
                <a:latin typeface="Oswald Bold"/>
              </a:rPr>
              <a:t>POR ASPECTOS TÉCNICOS, COMO A ESTRUTURA DO BANCO DE DADOS OU O TIPO DE INTERFACE.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1111" t="0" r="-21111" b="0"/>
            </a:stretch>
          </a:blipFill>
        </p:spPr>
      </p:sp>
      <p:sp>
        <p:nvSpPr>
          <p:cNvPr name="TextBox 3" id="3"/>
          <p:cNvSpPr txBox="true"/>
          <p:nvPr/>
        </p:nvSpPr>
        <p:spPr>
          <a:xfrm rot="0">
            <a:off x="488331" y="2540524"/>
            <a:ext cx="9760011" cy="4638814"/>
          </a:xfrm>
          <a:prstGeom prst="rect">
            <a:avLst/>
          </a:prstGeom>
        </p:spPr>
        <p:txBody>
          <a:bodyPr anchor="t" rtlCol="false" tIns="0" lIns="0" bIns="0" rIns="0">
            <a:spAutoFit/>
          </a:bodyPr>
          <a:lstStyle/>
          <a:p>
            <a:pPr algn="l">
              <a:lnSpc>
                <a:spcPts val="12128"/>
              </a:lnSpc>
              <a:spcBef>
                <a:spcPct val="0"/>
              </a:spcBef>
            </a:pPr>
            <a:r>
              <a:rPr lang="en-US" sz="11026" spc="110">
                <a:solidFill>
                  <a:srgbClr val="FFFFFF"/>
                </a:solidFill>
                <a:latin typeface="Anton"/>
              </a:rPr>
              <a:t>POR QUE UM</a:t>
            </a:r>
          </a:p>
          <a:p>
            <a:pPr algn="l">
              <a:lnSpc>
                <a:spcPts val="12128"/>
              </a:lnSpc>
              <a:spcBef>
                <a:spcPct val="0"/>
              </a:spcBef>
            </a:pPr>
            <a:r>
              <a:rPr lang="en-US" sz="11026" spc="110">
                <a:solidFill>
                  <a:srgbClr val="FFFFFF"/>
                </a:solidFill>
                <a:latin typeface="Anton"/>
              </a:rPr>
              <a:t>BANCO DE DADOS</a:t>
            </a:r>
          </a:p>
          <a:p>
            <a:pPr algn="l">
              <a:lnSpc>
                <a:spcPts val="12128"/>
              </a:lnSpc>
              <a:spcBef>
                <a:spcPct val="0"/>
              </a:spcBef>
            </a:pPr>
            <a:r>
              <a:rPr lang="en-US" sz="11026" spc="110">
                <a:solidFill>
                  <a:srgbClr val="FFFFFF"/>
                </a:solidFill>
                <a:latin typeface="Anton"/>
              </a:rPr>
              <a:t>É IMPORTANTE?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0">
            <a:off x="10058400" y="0"/>
            <a:ext cx="8229600" cy="10287000"/>
          </a:xfrm>
          <a:custGeom>
            <a:avLst/>
            <a:gdLst/>
            <a:ahLst/>
            <a:cxnLst/>
            <a:rect r="r" b="b" t="t" l="l"/>
            <a:pathLst>
              <a:path h="10287000" w="8229600">
                <a:moveTo>
                  <a:pt x="0" y="0"/>
                </a:moveTo>
                <a:lnTo>
                  <a:pt x="8229600" y="0"/>
                </a:lnTo>
                <a:lnTo>
                  <a:pt x="8229600" y="10287000"/>
                </a:lnTo>
                <a:lnTo>
                  <a:pt x="0" y="10287000"/>
                </a:lnTo>
                <a:lnTo>
                  <a:pt x="0" y="0"/>
                </a:lnTo>
                <a:close/>
              </a:path>
            </a:pathLst>
          </a:custGeom>
          <a:blipFill>
            <a:blip r:embed="rId2">
              <a:alphaModFix amt="78000"/>
            </a:blip>
            <a:stretch>
              <a:fillRect l="0" t="0" r="0" b="0"/>
            </a:stretch>
          </a:blipFill>
        </p:spPr>
      </p:sp>
      <p:grpSp>
        <p:nvGrpSpPr>
          <p:cNvPr name="Group 3" id="3"/>
          <p:cNvGrpSpPr/>
          <p:nvPr/>
        </p:nvGrpSpPr>
        <p:grpSpPr>
          <a:xfrm rot="0">
            <a:off x="0" y="2707019"/>
            <a:ext cx="11762260" cy="4872962"/>
            <a:chOff x="0" y="0"/>
            <a:chExt cx="15683014" cy="6497283"/>
          </a:xfrm>
        </p:grpSpPr>
        <p:sp>
          <p:nvSpPr>
            <p:cNvPr name="TextBox 4" id="4"/>
            <p:cNvSpPr txBox="true"/>
            <p:nvPr/>
          </p:nvSpPr>
          <p:spPr>
            <a:xfrm rot="0">
              <a:off x="0" y="-9525"/>
              <a:ext cx="15683014" cy="1258572"/>
            </a:xfrm>
            <a:prstGeom prst="rect">
              <a:avLst/>
            </a:prstGeom>
          </p:spPr>
          <p:txBody>
            <a:bodyPr anchor="t" rtlCol="false" tIns="0" lIns="0" bIns="0" rIns="0">
              <a:spAutoFit/>
            </a:bodyPr>
            <a:lstStyle/>
            <a:p>
              <a:pPr algn="l" marL="1335781" indent="-667890" lvl="1">
                <a:lnSpc>
                  <a:spcPts val="7548"/>
                </a:lnSpc>
                <a:buFont typeface="Arial"/>
                <a:buChar char="•"/>
              </a:pPr>
              <a:r>
                <a:rPr lang="en-US" sz="6187" spc="377">
                  <a:solidFill>
                    <a:srgbClr val="FFFFFF"/>
                  </a:solidFill>
                  <a:latin typeface="Anton"/>
                </a:rPr>
                <a:t>ESCALABILIDADE EFICIENTE</a:t>
              </a:r>
            </a:p>
          </p:txBody>
        </p:sp>
        <p:sp>
          <p:nvSpPr>
            <p:cNvPr name="TextBox 5" id="5"/>
            <p:cNvSpPr txBox="true"/>
            <p:nvPr/>
          </p:nvSpPr>
          <p:spPr>
            <a:xfrm rot="0">
              <a:off x="0" y="1752342"/>
              <a:ext cx="14769893" cy="1258572"/>
            </a:xfrm>
            <a:prstGeom prst="rect">
              <a:avLst/>
            </a:prstGeom>
          </p:spPr>
          <p:txBody>
            <a:bodyPr anchor="t" rtlCol="false" tIns="0" lIns="0" bIns="0" rIns="0">
              <a:spAutoFit/>
            </a:bodyPr>
            <a:lstStyle/>
            <a:p>
              <a:pPr algn="l" marL="1335781" indent="-667890" lvl="1">
                <a:lnSpc>
                  <a:spcPts val="7548"/>
                </a:lnSpc>
                <a:buFont typeface="Arial"/>
                <a:buChar char="•"/>
              </a:pPr>
              <a:r>
                <a:rPr lang="en-US" sz="6187" spc="377">
                  <a:solidFill>
                    <a:srgbClr val="FFFFFF"/>
                  </a:solidFill>
                  <a:latin typeface="Anton"/>
                </a:rPr>
                <a:t>INTEGRIDADE DOS DADOS</a:t>
              </a:r>
            </a:p>
          </p:txBody>
        </p:sp>
        <p:sp>
          <p:nvSpPr>
            <p:cNvPr name="TextBox 6" id="6"/>
            <p:cNvSpPr txBox="true"/>
            <p:nvPr/>
          </p:nvSpPr>
          <p:spPr>
            <a:xfrm rot="0">
              <a:off x="0" y="3481665"/>
              <a:ext cx="13353328" cy="1258572"/>
            </a:xfrm>
            <a:prstGeom prst="rect">
              <a:avLst/>
            </a:prstGeom>
          </p:spPr>
          <p:txBody>
            <a:bodyPr anchor="t" rtlCol="false" tIns="0" lIns="0" bIns="0" rIns="0">
              <a:spAutoFit/>
            </a:bodyPr>
            <a:lstStyle/>
            <a:p>
              <a:pPr algn="l" marL="1335781" indent="-667890" lvl="1">
                <a:lnSpc>
                  <a:spcPts val="7548"/>
                </a:lnSpc>
                <a:buFont typeface="Arial"/>
                <a:buChar char="•"/>
              </a:pPr>
              <a:r>
                <a:rPr lang="en-US" sz="6187" spc="377">
                  <a:solidFill>
                    <a:srgbClr val="FFFFFF"/>
                  </a:solidFill>
                  <a:latin typeface="Anton"/>
                </a:rPr>
                <a:t>SEGURANÇA DE DADOS</a:t>
              </a:r>
            </a:p>
          </p:txBody>
        </p:sp>
        <p:sp>
          <p:nvSpPr>
            <p:cNvPr name="TextBox 7" id="7"/>
            <p:cNvSpPr txBox="true"/>
            <p:nvPr/>
          </p:nvSpPr>
          <p:spPr>
            <a:xfrm rot="0">
              <a:off x="0" y="5238712"/>
              <a:ext cx="12102042" cy="1258572"/>
            </a:xfrm>
            <a:prstGeom prst="rect">
              <a:avLst/>
            </a:prstGeom>
          </p:spPr>
          <p:txBody>
            <a:bodyPr anchor="t" rtlCol="false" tIns="0" lIns="0" bIns="0" rIns="0">
              <a:spAutoFit/>
            </a:bodyPr>
            <a:lstStyle/>
            <a:p>
              <a:pPr algn="l" marL="1335781" indent="-667890" lvl="1">
                <a:lnSpc>
                  <a:spcPts val="7548"/>
                </a:lnSpc>
                <a:buFont typeface="Arial"/>
                <a:buChar char="•"/>
              </a:pPr>
              <a:r>
                <a:rPr lang="en-US" sz="6187" spc="377">
                  <a:solidFill>
                    <a:srgbClr val="FFFFFF"/>
                  </a:solidFill>
                  <a:latin typeface="Anton"/>
                </a:rPr>
                <a:t>ANÁLISES DE DADOS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0">
            <a:off x="8349209" y="4870807"/>
            <a:ext cx="8523477" cy="4822399"/>
          </a:xfrm>
          <a:custGeom>
            <a:avLst/>
            <a:gdLst/>
            <a:ahLst/>
            <a:cxnLst/>
            <a:rect r="r" b="b" t="t" l="l"/>
            <a:pathLst>
              <a:path h="4822399" w="8523477">
                <a:moveTo>
                  <a:pt x="0" y="0"/>
                </a:moveTo>
                <a:lnTo>
                  <a:pt x="8523477" y="0"/>
                </a:lnTo>
                <a:lnTo>
                  <a:pt x="8523477" y="4822399"/>
                </a:lnTo>
                <a:lnTo>
                  <a:pt x="0" y="4822399"/>
                </a:lnTo>
                <a:lnTo>
                  <a:pt x="0" y="0"/>
                </a:lnTo>
                <a:close/>
              </a:path>
            </a:pathLst>
          </a:custGeom>
          <a:blipFill>
            <a:blip r:embed="rId2"/>
            <a:stretch>
              <a:fillRect l="0" t="-4393" r="0" b="-4393"/>
            </a:stretch>
          </a:blipFill>
        </p:spPr>
      </p:sp>
      <p:sp>
        <p:nvSpPr>
          <p:cNvPr name="TextBox 3" id="3"/>
          <p:cNvSpPr txBox="true"/>
          <p:nvPr/>
        </p:nvSpPr>
        <p:spPr>
          <a:xfrm rot="0">
            <a:off x="148268" y="237978"/>
            <a:ext cx="11084006" cy="5179697"/>
          </a:xfrm>
          <a:prstGeom prst="rect">
            <a:avLst/>
          </a:prstGeom>
        </p:spPr>
        <p:txBody>
          <a:bodyPr anchor="t" rtlCol="false" tIns="0" lIns="0" bIns="0" rIns="0">
            <a:spAutoFit/>
          </a:bodyPr>
          <a:lstStyle/>
          <a:p>
            <a:pPr algn="l">
              <a:lnSpc>
                <a:spcPts val="5879"/>
              </a:lnSpc>
              <a:spcBef>
                <a:spcPct val="0"/>
              </a:spcBef>
            </a:pPr>
            <a:r>
              <a:rPr lang="en-US" sz="4199">
                <a:solidFill>
                  <a:srgbClr val="FFFFFF"/>
                </a:solidFill>
                <a:latin typeface="Anton"/>
              </a:rPr>
              <a:t>Uma view é como uma janela especial que mostra partes específicas dos dados de um banco de dados. É como uma tabela personalizada que não armazena dados, mas mostra os dados de outras tabelas de forma organizada. Isso facilita ver os dados de uma maneira que você precisa, sem mexer diretamente nas tabelas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0">
            <a:off x="7989222" y="6223434"/>
            <a:ext cx="9945611" cy="3355835"/>
          </a:xfrm>
          <a:custGeom>
            <a:avLst/>
            <a:gdLst/>
            <a:ahLst/>
            <a:cxnLst/>
            <a:rect r="r" b="b" t="t" l="l"/>
            <a:pathLst>
              <a:path h="3355835" w="9945611">
                <a:moveTo>
                  <a:pt x="0" y="0"/>
                </a:moveTo>
                <a:lnTo>
                  <a:pt x="9945611" y="0"/>
                </a:lnTo>
                <a:lnTo>
                  <a:pt x="9945611" y="3355836"/>
                </a:lnTo>
                <a:lnTo>
                  <a:pt x="0" y="3355836"/>
                </a:lnTo>
                <a:lnTo>
                  <a:pt x="0" y="0"/>
                </a:lnTo>
                <a:close/>
              </a:path>
            </a:pathLst>
          </a:custGeom>
          <a:blipFill>
            <a:blip r:embed="rId2"/>
            <a:stretch>
              <a:fillRect l="-221" t="-500" r="-2964" b="0"/>
            </a:stretch>
          </a:blipFill>
        </p:spPr>
      </p:sp>
      <p:sp>
        <p:nvSpPr>
          <p:cNvPr name="TextBox 3" id="3"/>
          <p:cNvSpPr txBox="true"/>
          <p:nvPr/>
        </p:nvSpPr>
        <p:spPr>
          <a:xfrm rot="0">
            <a:off x="212462" y="157736"/>
            <a:ext cx="11084006" cy="5922647"/>
          </a:xfrm>
          <a:prstGeom prst="rect">
            <a:avLst/>
          </a:prstGeom>
        </p:spPr>
        <p:txBody>
          <a:bodyPr anchor="t" rtlCol="false" tIns="0" lIns="0" bIns="0" rIns="0">
            <a:spAutoFit/>
          </a:bodyPr>
          <a:lstStyle/>
          <a:p>
            <a:pPr algn="l">
              <a:lnSpc>
                <a:spcPts val="5879"/>
              </a:lnSpc>
              <a:spcBef>
                <a:spcPct val="0"/>
              </a:spcBef>
            </a:pPr>
            <a:r>
              <a:rPr lang="en-US" sz="4199">
                <a:solidFill>
                  <a:srgbClr val="FFFFFF"/>
                </a:solidFill>
                <a:latin typeface="Anton"/>
              </a:rPr>
              <a:t>Uma trigger em um banco de dados é como um alarme que é acionado quando algo específico acontece, como inserir, atualizar ou excluir dados de uma tabela. Quando esse "alarme" é ativado, uma ação é desencadeada automaticamente, como atualizar outros dados ou realizar verificações importantes. Elas automatizam tarefas e garantem que certas regras sejam seguidas.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grpSp>
        <p:nvGrpSpPr>
          <p:cNvPr name="Group 2" id="2"/>
          <p:cNvGrpSpPr/>
          <p:nvPr/>
        </p:nvGrpSpPr>
        <p:grpSpPr>
          <a:xfrm rot="-5400000">
            <a:off x="3834179" y="-3295806"/>
            <a:ext cx="6291847" cy="14940858"/>
            <a:chOff x="0" y="0"/>
            <a:chExt cx="1657112" cy="3935041"/>
          </a:xfrm>
        </p:grpSpPr>
        <p:sp>
          <p:nvSpPr>
            <p:cNvPr name="Freeform 3" id="3"/>
            <p:cNvSpPr/>
            <p:nvPr/>
          </p:nvSpPr>
          <p:spPr>
            <a:xfrm flipH="false" flipV="false" rot="0">
              <a:off x="0" y="0"/>
              <a:ext cx="1657112" cy="3935041"/>
            </a:xfrm>
            <a:custGeom>
              <a:avLst/>
              <a:gdLst/>
              <a:ahLst/>
              <a:cxnLst/>
              <a:rect r="r" b="b" t="t" l="l"/>
              <a:pathLst>
                <a:path h="3935041" w="1657112">
                  <a:moveTo>
                    <a:pt x="552669" y="3915972"/>
                  </a:moveTo>
                  <a:cubicBezTo>
                    <a:pt x="637625" y="3927485"/>
                    <a:pt x="734209" y="3935041"/>
                    <a:pt x="829002" y="3935041"/>
                  </a:cubicBezTo>
                  <a:cubicBezTo>
                    <a:pt x="923798" y="3935041"/>
                    <a:pt x="1015016" y="3928564"/>
                    <a:pt x="1099076" y="3917050"/>
                  </a:cubicBezTo>
                  <a:cubicBezTo>
                    <a:pt x="1100867" y="3916690"/>
                    <a:pt x="1102655" y="3916690"/>
                    <a:pt x="1104443" y="3916331"/>
                  </a:cubicBezTo>
                  <a:cubicBezTo>
                    <a:pt x="1420126" y="3870276"/>
                    <a:pt x="1652641" y="3748662"/>
                    <a:pt x="1657112" y="3537185"/>
                  </a:cubicBezTo>
                  <a:lnTo>
                    <a:pt x="1657112" y="0"/>
                  </a:lnTo>
                  <a:lnTo>
                    <a:pt x="0" y="0"/>
                  </a:lnTo>
                  <a:lnTo>
                    <a:pt x="0" y="3534560"/>
                  </a:lnTo>
                  <a:cubicBezTo>
                    <a:pt x="4471" y="3749381"/>
                    <a:pt x="233409" y="3870996"/>
                    <a:pt x="552669" y="3915972"/>
                  </a:cubicBezTo>
                  <a:close/>
                </a:path>
              </a:pathLst>
            </a:custGeom>
            <a:solidFill>
              <a:srgbClr val="FFFFFF"/>
            </a:solidFill>
          </p:spPr>
        </p:sp>
        <p:sp>
          <p:nvSpPr>
            <p:cNvPr name="TextBox 4" id="4"/>
            <p:cNvSpPr txBox="true"/>
            <p:nvPr/>
          </p:nvSpPr>
          <p:spPr>
            <a:xfrm>
              <a:off x="0" y="-38100"/>
              <a:ext cx="1657112" cy="384614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384079" y="2526252"/>
            <a:ext cx="4730517" cy="4594731"/>
          </a:xfrm>
          <a:custGeom>
            <a:avLst/>
            <a:gdLst/>
            <a:ahLst/>
            <a:cxnLst/>
            <a:rect r="r" b="b" t="t" l="l"/>
            <a:pathLst>
              <a:path h="4594731" w="4730517">
                <a:moveTo>
                  <a:pt x="0" y="0"/>
                </a:moveTo>
                <a:lnTo>
                  <a:pt x="4730517" y="0"/>
                </a:lnTo>
                <a:lnTo>
                  <a:pt x="4730517" y="4594731"/>
                </a:lnTo>
                <a:lnTo>
                  <a:pt x="0" y="4594731"/>
                </a:lnTo>
                <a:lnTo>
                  <a:pt x="0" y="0"/>
                </a:lnTo>
                <a:close/>
              </a:path>
            </a:pathLst>
          </a:custGeom>
          <a:blipFill>
            <a:blip r:embed="rId2"/>
            <a:stretch>
              <a:fillRect l="0" t="-1477" r="0" b="-1477"/>
            </a:stretch>
          </a:blipFill>
        </p:spPr>
      </p:sp>
      <p:sp>
        <p:nvSpPr>
          <p:cNvPr name="TextBox 6" id="6"/>
          <p:cNvSpPr txBox="true"/>
          <p:nvPr/>
        </p:nvSpPr>
        <p:spPr>
          <a:xfrm rot="0">
            <a:off x="-844588" y="838200"/>
            <a:ext cx="14679964" cy="1634980"/>
          </a:xfrm>
          <a:prstGeom prst="rect">
            <a:avLst/>
          </a:prstGeom>
        </p:spPr>
        <p:txBody>
          <a:bodyPr anchor="t" rtlCol="false" tIns="0" lIns="0" bIns="0" rIns="0">
            <a:spAutoFit/>
          </a:bodyPr>
          <a:lstStyle/>
          <a:p>
            <a:pPr algn="ctr">
              <a:lnSpc>
                <a:spcPts val="13308"/>
              </a:lnSpc>
            </a:pPr>
            <a:r>
              <a:rPr lang="en-US" sz="9505">
                <a:solidFill>
                  <a:srgbClr val="000000"/>
                </a:solidFill>
                <a:latin typeface="Open Sans Bold"/>
              </a:rPr>
              <a:t>Quarteto de </a:t>
            </a:r>
            <a:r>
              <a:rPr lang="en-US" sz="9505" u="sng">
                <a:solidFill>
                  <a:srgbClr val="FFDE59"/>
                </a:solidFill>
                <a:latin typeface="Open Sans Bold"/>
              </a:rPr>
              <a:t>Ouro</a:t>
            </a:r>
          </a:p>
        </p:txBody>
      </p:sp>
      <p:sp>
        <p:nvSpPr>
          <p:cNvPr name="TextBox 7" id="7"/>
          <p:cNvSpPr txBox="true"/>
          <p:nvPr/>
        </p:nvSpPr>
        <p:spPr>
          <a:xfrm rot="0">
            <a:off x="359578" y="2982752"/>
            <a:ext cx="6705898"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000000"/>
                </a:solidFill>
                <a:latin typeface="Open Sans Bold"/>
              </a:rPr>
              <a:t>Guilherme Sousa</a:t>
            </a:r>
          </a:p>
        </p:txBody>
      </p:sp>
      <p:sp>
        <p:nvSpPr>
          <p:cNvPr name="TextBox 8" id="8"/>
          <p:cNvSpPr txBox="true"/>
          <p:nvPr/>
        </p:nvSpPr>
        <p:spPr>
          <a:xfrm rot="0">
            <a:off x="359578" y="5844062"/>
            <a:ext cx="6511305"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000000"/>
                </a:solidFill>
                <a:latin typeface="Open Sans Bold"/>
              </a:rPr>
              <a:t>Sergio Henrique </a:t>
            </a:r>
          </a:p>
        </p:txBody>
      </p:sp>
      <p:sp>
        <p:nvSpPr>
          <p:cNvPr name="TextBox 9" id="9"/>
          <p:cNvSpPr txBox="true"/>
          <p:nvPr/>
        </p:nvSpPr>
        <p:spPr>
          <a:xfrm rot="0">
            <a:off x="390613" y="3936522"/>
            <a:ext cx="6104781"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000000"/>
                </a:solidFill>
                <a:latin typeface="Open Sans Bold"/>
              </a:rPr>
              <a:t>Martha Lucena</a:t>
            </a:r>
          </a:p>
        </p:txBody>
      </p:sp>
      <p:sp>
        <p:nvSpPr>
          <p:cNvPr name="TextBox 10" id="10"/>
          <p:cNvSpPr txBox="true"/>
          <p:nvPr/>
        </p:nvSpPr>
        <p:spPr>
          <a:xfrm rot="0">
            <a:off x="359578" y="4890292"/>
            <a:ext cx="5991076"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000000"/>
                </a:solidFill>
                <a:latin typeface="Open Sans Bold"/>
              </a:rPr>
              <a:t>Airton Guedes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5883828" y="0"/>
            <a:ext cx="12265702" cy="10287000"/>
          </a:xfrm>
          <a:custGeom>
            <a:avLst/>
            <a:gdLst/>
            <a:ahLst/>
            <a:cxnLst/>
            <a:rect r="r" b="b" t="t" l="l"/>
            <a:pathLst>
              <a:path h="10287000" w="12265702">
                <a:moveTo>
                  <a:pt x="0" y="0"/>
                </a:moveTo>
                <a:lnTo>
                  <a:pt x="12265701" y="0"/>
                </a:lnTo>
                <a:lnTo>
                  <a:pt x="12265701" y="10287000"/>
                </a:lnTo>
                <a:lnTo>
                  <a:pt x="0" y="10287000"/>
                </a:lnTo>
                <a:lnTo>
                  <a:pt x="0" y="0"/>
                </a:lnTo>
                <a:close/>
              </a:path>
            </a:pathLst>
          </a:custGeom>
          <a:blipFill>
            <a:blip r:embed="rId2"/>
            <a:stretch>
              <a:fillRect l="0" t="0" r="0" b="0"/>
            </a:stretch>
          </a:blipFill>
        </p:spPr>
      </p:sp>
      <p:grpSp>
        <p:nvGrpSpPr>
          <p:cNvPr name="Group 3" id="3"/>
          <p:cNvGrpSpPr/>
          <p:nvPr/>
        </p:nvGrpSpPr>
        <p:grpSpPr>
          <a:xfrm rot="-5400000">
            <a:off x="2064367" y="-948736"/>
            <a:ext cx="1635082" cy="6279448"/>
            <a:chOff x="0" y="0"/>
            <a:chExt cx="1019017" cy="3913481"/>
          </a:xfrm>
        </p:grpSpPr>
        <p:sp>
          <p:nvSpPr>
            <p:cNvPr name="Freeform 4" id="4"/>
            <p:cNvSpPr/>
            <p:nvPr/>
          </p:nvSpPr>
          <p:spPr>
            <a:xfrm flipH="false" flipV="false" rot="0">
              <a:off x="0" y="0"/>
              <a:ext cx="1019017" cy="3913482"/>
            </a:xfrm>
            <a:custGeom>
              <a:avLst/>
              <a:gdLst/>
              <a:ahLst/>
              <a:cxnLst/>
              <a:rect r="r" b="b" t="t" l="l"/>
              <a:pathLst>
                <a:path h="3913482" w="1019017">
                  <a:moveTo>
                    <a:pt x="339856" y="3894412"/>
                  </a:moveTo>
                  <a:cubicBezTo>
                    <a:pt x="392098" y="3905926"/>
                    <a:pt x="451491" y="3913482"/>
                    <a:pt x="509783" y="3913482"/>
                  </a:cubicBezTo>
                  <a:cubicBezTo>
                    <a:pt x="568076" y="3913482"/>
                    <a:pt x="624169" y="3907005"/>
                    <a:pt x="675861" y="3895491"/>
                  </a:cubicBezTo>
                  <a:cubicBezTo>
                    <a:pt x="676962" y="3895131"/>
                    <a:pt x="678062" y="3895131"/>
                    <a:pt x="679161" y="3894772"/>
                  </a:cubicBezTo>
                  <a:cubicBezTo>
                    <a:pt x="873286" y="3848717"/>
                    <a:pt x="1016267" y="3727103"/>
                    <a:pt x="1019017" y="3516105"/>
                  </a:cubicBezTo>
                  <a:lnTo>
                    <a:pt x="1019017" y="0"/>
                  </a:lnTo>
                  <a:lnTo>
                    <a:pt x="0" y="0"/>
                  </a:lnTo>
                  <a:lnTo>
                    <a:pt x="0" y="3513495"/>
                  </a:lnTo>
                  <a:cubicBezTo>
                    <a:pt x="2750" y="3727821"/>
                    <a:pt x="143531" y="3849437"/>
                    <a:pt x="339856" y="3894412"/>
                  </a:cubicBezTo>
                  <a:close/>
                </a:path>
              </a:pathLst>
            </a:custGeom>
            <a:solidFill>
              <a:srgbClr val="FFFFFF"/>
            </a:solidFill>
          </p:spPr>
        </p:sp>
        <p:sp>
          <p:nvSpPr>
            <p:cNvPr name="TextBox 5" id="5"/>
            <p:cNvSpPr txBox="true"/>
            <p:nvPr/>
          </p:nvSpPr>
          <p:spPr>
            <a:xfrm>
              <a:off x="0" y="-38100"/>
              <a:ext cx="1019017" cy="382458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9051" y="1938736"/>
            <a:ext cx="5745714" cy="542603"/>
          </a:xfrm>
          <a:prstGeom prst="rect">
            <a:avLst/>
          </a:prstGeom>
        </p:spPr>
        <p:txBody>
          <a:bodyPr anchor="t" rtlCol="false" tIns="0" lIns="0" bIns="0" rIns="0">
            <a:spAutoFit/>
          </a:bodyPr>
          <a:lstStyle/>
          <a:p>
            <a:pPr algn="l" marL="825674" indent="-412837" lvl="1">
              <a:lnSpc>
                <a:spcPts val="4245"/>
              </a:lnSpc>
              <a:buFont typeface="Arial"/>
              <a:buChar char="•"/>
            </a:pPr>
            <a:r>
              <a:rPr lang="en-US" sz="3824" spc="267">
                <a:solidFill>
                  <a:srgbClr val="477970"/>
                </a:solidFill>
                <a:latin typeface="Oswald Bold"/>
              </a:rPr>
              <a:t>MODELO CONCEITUAL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1000"/>
            </a:blip>
            <a:stretch>
              <a:fillRect l="0" t="-3484" r="0" b="-19941"/>
            </a:stretch>
          </a:blipFill>
        </p:spPr>
      </p:sp>
      <p:sp>
        <p:nvSpPr>
          <p:cNvPr name="TextBox 3" id="3"/>
          <p:cNvSpPr txBox="true"/>
          <p:nvPr/>
        </p:nvSpPr>
        <p:spPr>
          <a:xfrm rot="0">
            <a:off x="0" y="2827815"/>
            <a:ext cx="16926833" cy="4783770"/>
          </a:xfrm>
          <a:prstGeom prst="rect">
            <a:avLst/>
          </a:prstGeom>
        </p:spPr>
        <p:txBody>
          <a:bodyPr anchor="t" rtlCol="false" tIns="0" lIns="0" bIns="0" rIns="0">
            <a:spAutoFit/>
          </a:bodyPr>
          <a:lstStyle/>
          <a:p>
            <a:pPr algn="l">
              <a:lnSpc>
                <a:spcPts val="18645"/>
              </a:lnSpc>
              <a:spcBef>
                <a:spcPct val="0"/>
              </a:spcBef>
            </a:pPr>
            <a:r>
              <a:rPr lang="en-US" sz="16950" spc="169">
                <a:solidFill>
                  <a:srgbClr val="FFFFFF"/>
                </a:solidFill>
                <a:latin typeface="Anton"/>
              </a:rPr>
              <a:t>O QUE É UM</a:t>
            </a:r>
          </a:p>
          <a:p>
            <a:pPr algn="l">
              <a:lnSpc>
                <a:spcPts val="18645"/>
              </a:lnSpc>
              <a:spcBef>
                <a:spcPct val="0"/>
              </a:spcBef>
            </a:pPr>
            <a:r>
              <a:rPr lang="en-US" sz="16950" spc="169">
                <a:solidFill>
                  <a:srgbClr val="FFFFFF"/>
                </a:solidFill>
                <a:latin typeface="Anton"/>
              </a:rPr>
              <a:t>BANCO DE DADOS?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1818132"/>
            <a:ext cx="13060675" cy="5303565"/>
            <a:chOff x="0" y="0"/>
            <a:chExt cx="3269132" cy="1327501"/>
          </a:xfrm>
        </p:grpSpPr>
        <p:sp>
          <p:nvSpPr>
            <p:cNvPr name="Freeform 4" id="4"/>
            <p:cNvSpPr/>
            <p:nvPr/>
          </p:nvSpPr>
          <p:spPr>
            <a:xfrm flipH="false" flipV="false" rot="0">
              <a:off x="0" y="0"/>
              <a:ext cx="3269132" cy="1327501"/>
            </a:xfrm>
            <a:custGeom>
              <a:avLst/>
              <a:gdLst/>
              <a:ahLst/>
              <a:cxnLst/>
              <a:rect r="r" b="b" t="t" l="l"/>
              <a:pathLst>
                <a:path h="1327501" w="3269132">
                  <a:moveTo>
                    <a:pt x="0" y="0"/>
                  </a:moveTo>
                  <a:lnTo>
                    <a:pt x="3269132" y="0"/>
                  </a:lnTo>
                  <a:lnTo>
                    <a:pt x="3269132" y="1327501"/>
                  </a:lnTo>
                  <a:lnTo>
                    <a:pt x="0" y="1327501"/>
                  </a:lnTo>
                  <a:close/>
                </a:path>
              </a:pathLst>
            </a:custGeom>
            <a:solidFill>
              <a:srgbClr val="FFFFFF"/>
            </a:solidFill>
          </p:spPr>
        </p:sp>
        <p:sp>
          <p:nvSpPr>
            <p:cNvPr name="TextBox 5" id="5"/>
            <p:cNvSpPr txBox="true"/>
            <p:nvPr/>
          </p:nvSpPr>
          <p:spPr>
            <a:xfrm>
              <a:off x="0" y="-38100"/>
              <a:ext cx="3269132" cy="1365601"/>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46855" y="2441834"/>
            <a:ext cx="11913560" cy="4140422"/>
          </a:xfrm>
          <a:prstGeom prst="rect">
            <a:avLst/>
          </a:prstGeom>
        </p:spPr>
        <p:txBody>
          <a:bodyPr anchor="t" rtlCol="false" tIns="0" lIns="0" bIns="0" rIns="0">
            <a:spAutoFit/>
          </a:bodyPr>
          <a:lstStyle/>
          <a:p>
            <a:pPr algn="l">
              <a:lnSpc>
                <a:spcPts val="5449"/>
              </a:lnSpc>
              <a:spcBef>
                <a:spcPct val="0"/>
              </a:spcBef>
            </a:pPr>
            <a:r>
              <a:rPr lang="en-US" sz="4954" spc="49">
                <a:solidFill>
                  <a:srgbClr val="222222"/>
                </a:solidFill>
                <a:latin typeface="Oswald Bold"/>
              </a:rPr>
              <a:t>UM BANCO DE DADOS É UMA COLEÇÃO SISTEMÁTICA DE DADOS ARMAZENADA ELETRONICAMENTE. ELE PODE CONTER QUALQUER TIPO DE DADOS, INCLUINDO PALAVRAS, NÚMEROS, IMAGENS, VÍDEOS E ARQUIVOS.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5400000">
            <a:off x="7342863" y="-2211589"/>
            <a:ext cx="7180096" cy="14710177"/>
            <a:chOff x="0" y="0"/>
            <a:chExt cx="660400" cy="1352990"/>
          </a:xfrm>
        </p:grpSpPr>
        <p:sp>
          <p:nvSpPr>
            <p:cNvPr name="Freeform 4" id="4"/>
            <p:cNvSpPr/>
            <p:nvPr/>
          </p:nvSpPr>
          <p:spPr>
            <a:xfrm flipH="false" flipV="false" rot="0">
              <a:off x="0" y="0"/>
              <a:ext cx="660400" cy="1352990"/>
            </a:xfrm>
            <a:custGeom>
              <a:avLst/>
              <a:gdLst/>
              <a:ahLst/>
              <a:cxnLst/>
              <a:rect r="r" b="b" t="t" l="l"/>
              <a:pathLst>
                <a:path h="1352990" w="660400">
                  <a:moveTo>
                    <a:pt x="220252" y="1333921"/>
                  </a:moveTo>
                  <a:cubicBezTo>
                    <a:pt x="254109" y="1345435"/>
                    <a:pt x="292600" y="1352990"/>
                    <a:pt x="330378" y="1352990"/>
                  </a:cubicBezTo>
                  <a:cubicBezTo>
                    <a:pt x="368157" y="1352990"/>
                    <a:pt x="404509" y="1346513"/>
                    <a:pt x="438009" y="1335000"/>
                  </a:cubicBezTo>
                  <a:cubicBezTo>
                    <a:pt x="438723" y="1334640"/>
                    <a:pt x="439435" y="1334640"/>
                    <a:pt x="440148" y="1334281"/>
                  </a:cubicBezTo>
                  <a:cubicBezTo>
                    <a:pt x="565955" y="1288225"/>
                    <a:pt x="658618" y="1166612"/>
                    <a:pt x="660400" y="1012489"/>
                  </a:cubicBezTo>
                  <a:lnTo>
                    <a:pt x="660400" y="0"/>
                  </a:lnTo>
                  <a:lnTo>
                    <a:pt x="0" y="0"/>
                  </a:lnTo>
                  <a:lnTo>
                    <a:pt x="0" y="1011738"/>
                  </a:lnTo>
                  <a:cubicBezTo>
                    <a:pt x="1782" y="1167330"/>
                    <a:pt x="93019" y="1288946"/>
                    <a:pt x="220252" y="1333921"/>
                  </a:cubicBezTo>
                  <a:close/>
                </a:path>
              </a:pathLst>
            </a:custGeom>
            <a:solidFill>
              <a:srgbClr val="FFFFFF"/>
            </a:solidFill>
          </p:spPr>
        </p:sp>
        <p:sp>
          <p:nvSpPr>
            <p:cNvPr name="TextBox 5" id="5"/>
            <p:cNvSpPr txBox="true"/>
            <p:nvPr/>
          </p:nvSpPr>
          <p:spPr>
            <a:xfrm>
              <a:off x="0" y="-38100"/>
              <a:ext cx="660400" cy="126409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939187" y="2320624"/>
            <a:ext cx="10969440" cy="5693378"/>
          </a:xfrm>
          <a:prstGeom prst="rect">
            <a:avLst/>
          </a:prstGeom>
        </p:spPr>
        <p:txBody>
          <a:bodyPr anchor="t" rtlCol="false" tIns="0" lIns="0" bIns="0" rIns="0">
            <a:spAutoFit/>
          </a:bodyPr>
          <a:lstStyle/>
          <a:p>
            <a:pPr algn="r">
              <a:lnSpc>
                <a:spcPts val="5017"/>
              </a:lnSpc>
              <a:spcBef>
                <a:spcPct val="0"/>
              </a:spcBef>
            </a:pPr>
            <a:r>
              <a:rPr lang="en-US" sz="4561" spc="45">
                <a:solidFill>
                  <a:srgbClr val="222222"/>
                </a:solidFill>
                <a:latin typeface="Oswald Bold"/>
              </a:rPr>
              <a:t>VOCÊ PODE USAR UM SOFTWARE CHAMADO SISTEMA DE GERENCIAMENTO DE BANCO DE DADOS (DBMS) PARA ARMAZENAR, RECUPERAR E EDITAR DADOS. EM SISTEMAS DE COMPUTADOR, A PALAVRA BANCO DE DADOS TAMBÉM PODE SE REFERIR A QUALQUER DBMS, AO SISTEMA DE BANCO DE DADOS OU A UM APLICATIVO ASSOCIADO AO BANCO DE DADOS.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1111" t="0" r="-21111" b="0"/>
            </a:stretch>
          </a:blipFill>
        </p:spPr>
      </p:sp>
      <p:grpSp>
        <p:nvGrpSpPr>
          <p:cNvPr name="Group 3" id="3"/>
          <p:cNvGrpSpPr/>
          <p:nvPr/>
        </p:nvGrpSpPr>
        <p:grpSpPr>
          <a:xfrm rot="-5400000">
            <a:off x="4552224" y="-1876376"/>
            <a:ext cx="4529605" cy="13634052"/>
            <a:chOff x="0" y="0"/>
            <a:chExt cx="1192982" cy="3590861"/>
          </a:xfrm>
        </p:grpSpPr>
        <p:sp>
          <p:nvSpPr>
            <p:cNvPr name="Freeform 4" id="4"/>
            <p:cNvSpPr/>
            <p:nvPr/>
          </p:nvSpPr>
          <p:spPr>
            <a:xfrm flipH="false" flipV="false" rot="0">
              <a:off x="0" y="0"/>
              <a:ext cx="1192982" cy="3590861"/>
            </a:xfrm>
            <a:custGeom>
              <a:avLst/>
              <a:gdLst/>
              <a:ahLst/>
              <a:cxnLst/>
              <a:rect r="r" b="b" t="t" l="l"/>
              <a:pathLst>
                <a:path h="3590861" w="1192982">
                  <a:moveTo>
                    <a:pt x="397876" y="3571792"/>
                  </a:moveTo>
                  <a:cubicBezTo>
                    <a:pt x="459037" y="3583306"/>
                    <a:pt x="528569" y="3590861"/>
                    <a:pt x="596812" y="3590861"/>
                  </a:cubicBezTo>
                  <a:cubicBezTo>
                    <a:pt x="665058" y="3590861"/>
                    <a:pt x="730727" y="3584384"/>
                    <a:pt x="791243" y="3572871"/>
                  </a:cubicBezTo>
                  <a:cubicBezTo>
                    <a:pt x="792533" y="3572511"/>
                    <a:pt x="793820" y="3572511"/>
                    <a:pt x="795107" y="3572152"/>
                  </a:cubicBezTo>
                  <a:cubicBezTo>
                    <a:pt x="1022372" y="3526096"/>
                    <a:pt x="1189764" y="3404483"/>
                    <a:pt x="1192982" y="3200651"/>
                  </a:cubicBezTo>
                  <a:lnTo>
                    <a:pt x="1192982" y="0"/>
                  </a:lnTo>
                  <a:lnTo>
                    <a:pt x="0" y="0"/>
                  </a:lnTo>
                  <a:lnTo>
                    <a:pt x="0" y="3198276"/>
                  </a:lnTo>
                  <a:cubicBezTo>
                    <a:pt x="3219" y="3405201"/>
                    <a:pt x="168035" y="3526817"/>
                    <a:pt x="397876" y="3571792"/>
                  </a:cubicBezTo>
                  <a:close/>
                </a:path>
              </a:pathLst>
            </a:custGeom>
            <a:solidFill>
              <a:srgbClr val="222222"/>
            </a:solidFill>
          </p:spPr>
        </p:sp>
        <p:sp>
          <p:nvSpPr>
            <p:cNvPr name="TextBox 5" id="5"/>
            <p:cNvSpPr txBox="true"/>
            <p:nvPr/>
          </p:nvSpPr>
          <p:spPr>
            <a:xfrm>
              <a:off x="0" y="-38100"/>
              <a:ext cx="1192982" cy="35019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23969" y="3200834"/>
            <a:ext cx="11914978" cy="3565357"/>
          </a:xfrm>
          <a:prstGeom prst="rect">
            <a:avLst/>
          </a:prstGeom>
        </p:spPr>
        <p:txBody>
          <a:bodyPr anchor="t" rtlCol="false" tIns="0" lIns="0" bIns="0" rIns="0">
            <a:spAutoFit/>
          </a:bodyPr>
          <a:lstStyle/>
          <a:p>
            <a:pPr algn="l">
              <a:lnSpc>
                <a:spcPts val="9335"/>
              </a:lnSpc>
              <a:spcBef>
                <a:spcPct val="0"/>
              </a:spcBef>
            </a:pPr>
            <a:r>
              <a:rPr lang="en-US" sz="8486" spc="84">
                <a:solidFill>
                  <a:srgbClr val="FFFFFF"/>
                </a:solidFill>
                <a:latin typeface="Oswald Bold"/>
              </a:rPr>
              <a:t>QUAIS SÃO OS</a:t>
            </a:r>
          </a:p>
          <a:p>
            <a:pPr algn="l">
              <a:lnSpc>
                <a:spcPts val="9335"/>
              </a:lnSpc>
              <a:spcBef>
                <a:spcPct val="0"/>
              </a:spcBef>
            </a:pPr>
            <a:r>
              <a:rPr lang="en-US" sz="8486" spc="84">
                <a:solidFill>
                  <a:srgbClr val="FFFFFF"/>
                </a:solidFill>
                <a:latin typeface="Oswald Bold"/>
              </a:rPr>
              <a:t>TIPOS DE</a:t>
            </a:r>
          </a:p>
          <a:p>
            <a:pPr algn="l">
              <a:lnSpc>
                <a:spcPts val="9335"/>
              </a:lnSpc>
              <a:spcBef>
                <a:spcPct val="0"/>
              </a:spcBef>
            </a:pPr>
            <a:r>
              <a:rPr lang="en-US" sz="8486" spc="84">
                <a:solidFill>
                  <a:srgbClr val="FFFFFF"/>
                </a:solidFill>
                <a:latin typeface="Feeling Passionate"/>
              </a:rPr>
              <a:t>B</a:t>
            </a:r>
            <a:r>
              <a:rPr lang="en-US" sz="8486" spc="84">
                <a:solidFill>
                  <a:srgbClr val="FFFFFF"/>
                </a:solidFill>
                <a:latin typeface="Feeling Passionate"/>
              </a:rPr>
              <a:t>ancos de Dados?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5400000">
            <a:off x="636672" y="2079989"/>
            <a:ext cx="10281915" cy="12654665"/>
            <a:chOff x="0" y="0"/>
            <a:chExt cx="660400" cy="812800"/>
          </a:xfrm>
        </p:grpSpPr>
        <p:sp>
          <p:nvSpPr>
            <p:cNvPr name="Freeform 4" id="4"/>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222222"/>
            </a:solidFill>
          </p:spPr>
        </p:sp>
        <p:sp>
          <p:nvSpPr>
            <p:cNvPr name="TextBox 5" id="5"/>
            <p:cNvSpPr txBox="true"/>
            <p:nvPr/>
          </p:nvSpPr>
          <p:spPr>
            <a:xfrm>
              <a:off x="0" y="-38100"/>
              <a:ext cx="660400" cy="723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38758" y="4461447"/>
            <a:ext cx="10677745" cy="5483644"/>
          </a:xfrm>
          <a:prstGeom prst="rect">
            <a:avLst/>
          </a:prstGeom>
        </p:spPr>
        <p:txBody>
          <a:bodyPr anchor="t" rtlCol="false" tIns="0" lIns="0" bIns="0" rIns="0">
            <a:spAutoFit/>
          </a:bodyPr>
          <a:lstStyle/>
          <a:p>
            <a:pPr algn="l">
              <a:lnSpc>
                <a:spcPts val="5410"/>
              </a:lnSpc>
              <a:spcBef>
                <a:spcPct val="0"/>
              </a:spcBef>
            </a:pPr>
            <a:r>
              <a:rPr lang="en-US" sz="4918" spc="49">
                <a:solidFill>
                  <a:srgbClr val="FFFFFF"/>
                </a:solidFill>
                <a:latin typeface="Oswald Bold"/>
              </a:rPr>
              <a:t>SE VOCÊ IMAGINOU QUE O MODELO RELACIONAL PARECE SER ORGANIZADO DEMAIS PARA UM FLUXO ENORME DE DADOS, VOCÊ ACERTOU. PARA LIDAR COM UM FLUXO MUITO GRANDE, TÍPICO DO QUE CHAMAMOS DE BIG DATA, É PRECISO CONTAR COM UM BANCO DE DADOS NÃO RELACIONAL. </a:t>
            </a:r>
          </a:p>
        </p:txBody>
      </p:sp>
      <p:grpSp>
        <p:nvGrpSpPr>
          <p:cNvPr name="Group 7" id="7"/>
          <p:cNvGrpSpPr/>
          <p:nvPr/>
        </p:nvGrpSpPr>
        <p:grpSpPr>
          <a:xfrm rot="5400000">
            <a:off x="10542233" y="-4947232"/>
            <a:ext cx="2411016" cy="13427699"/>
            <a:chOff x="0" y="0"/>
            <a:chExt cx="660400" cy="3677974"/>
          </a:xfrm>
        </p:grpSpPr>
        <p:sp>
          <p:nvSpPr>
            <p:cNvPr name="Freeform 8" id="8"/>
            <p:cNvSpPr/>
            <p:nvPr/>
          </p:nvSpPr>
          <p:spPr>
            <a:xfrm flipH="false" flipV="false" rot="0">
              <a:off x="0" y="0"/>
              <a:ext cx="660400" cy="3677974"/>
            </a:xfrm>
            <a:custGeom>
              <a:avLst/>
              <a:gdLst/>
              <a:ahLst/>
              <a:cxnLst/>
              <a:rect r="r" b="b" t="t" l="l"/>
              <a:pathLst>
                <a:path h="3677974" w="660400">
                  <a:moveTo>
                    <a:pt x="220252" y="3658905"/>
                  </a:moveTo>
                  <a:cubicBezTo>
                    <a:pt x="254109" y="3670419"/>
                    <a:pt x="292600" y="3677974"/>
                    <a:pt x="330378" y="3677974"/>
                  </a:cubicBezTo>
                  <a:cubicBezTo>
                    <a:pt x="368157" y="3677974"/>
                    <a:pt x="404509" y="3671497"/>
                    <a:pt x="438009" y="3659983"/>
                  </a:cubicBezTo>
                  <a:cubicBezTo>
                    <a:pt x="438723" y="3659624"/>
                    <a:pt x="439435" y="3659624"/>
                    <a:pt x="440148" y="3659264"/>
                  </a:cubicBezTo>
                  <a:cubicBezTo>
                    <a:pt x="565955" y="3613209"/>
                    <a:pt x="658618" y="3491595"/>
                    <a:pt x="660400" y="3285828"/>
                  </a:cubicBezTo>
                  <a:lnTo>
                    <a:pt x="660400" y="0"/>
                  </a:lnTo>
                  <a:lnTo>
                    <a:pt x="0" y="0"/>
                  </a:lnTo>
                  <a:lnTo>
                    <a:pt x="0" y="3283390"/>
                  </a:lnTo>
                  <a:cubicBezTo>
                    <a:pt x="1782" y="3492314"/>
                    <a:pt x="93019" y="3613929"/>
                    <a:pt x="220252" y="3658905"/>
                  </a:cubicBezTo>
                  <a:close/>
                </a:path>
              </a:pathLst>
            </a:custGeom>
            <a:solidFill>
              <a:srgbClr val="FFFFFF"/>
            </a:solidFill>
          </p:spPr>
        </p:sp>
        <p:sp>
          <p:nvSpPr>
            <p:cNvPr name="TextBox 9" id="9"/>
            <p:cNvSpPr txBox="true"/>
            <p:nvPr/>
          </p:nvSpPr>
          <p:spPr>
            <a:xfrm>
              <a:off x="0" y="-38100"/>
              <a:ext cx="660400" cy="358907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7121732" y="1277110"/>
            <a:ext cx="10137725" cy="1045691"/>
          </a:xfrm>
          <a:prstGeom prst="rect">
            <a:avLst/>
          </a:prstGeom>
        </p:spPr>
        <p:txBody>
          <a:bodyPr anchor="t" rtlCol="false" tIns="0" lIns="0" bIns="0" rIns="0">
            <a:spAutoFit/>
          </a:bodyPr>
          <a:lstStyle/>
          <a:p>
            <a:pPr algn="ctr">
              <a:lnSpc>
                <a:spcPts val="8071"/>
              </a:lnSpc>
              <a:spcBef>
                <a:spcPct val="0"/>
              </a:spcBef>
            </a:pPr>
            <a:r>
              <a:rPr lang="en-US" sz="7337" spc="73">
                <a:solidFill>
                  <a:srgbClr val="030303"/>
                </a:solidFill>
                <a:latin typeface="Feeling Passionate"/>
              </a:rPr>
              <a:t>Bancos </a:t>
            </a:r>
            <a:r>
              <a:rPr lang="en-US" sz="7337" spc="73" u="sng">
                <a:solidFill>
                  <a:srgbClr val="030303"/>
                </a:solidFill>
                <a:latin typeface="Feeling Passionate"/>
              </a:rPr>
              <a:t>não</a:t>
            </a:r>
            <a:r>
              <a:rPr lang="en-US" sz="7337" spc="73">
                <a:solidFill>
                  <a:srgbClr val="030303"/>
                </a:solidFill>
                <a:latin typeface="Feeling Passionate"/>
              </a:rPr>
              <a:t> relacionais: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259" t="0" r="-9259" b="0"/>
            </a:stretch>
          </a:blipFill>
        </p:spPr>
      </p:sp>
      <p:grpSp>
        <p:nvGrpSpPr>
          <p:cNvPr name="Group 3" id="3"/>
          <p:cNvGrpSpPr/>
          <p:nvPr/>
        </p:nvGrpSpPr>
        <p:grpSpPr>
          <a:xfrm rot="-5400000">
            <a:off x="2665268" y="-463178"/>
            <a:ext cx="8084910" cy="13415445"/>
            <a:chOff x="0" y="0"/>
            <a:chExt cx="635000" cy="1053668"/>
          </a:xfrm>
        </p:grpSpPr>
        <p:sp>
          <p:nvSpPr>
            <p:cNvPr name="Freeform 4" id="4"/>
            <p:cNvSpPr/>
            <p:nvPr/>
          </p:nvSpPr>
          <p:spPr>
            <a:xfrm flipH="false" flipV="false" rot="0">
              <a:off x="0" y="0"/>
              <a:ext cx="635000" cy="1053668"/>
            </a:xfrm>
            <a:custGeom>
              <a:avLst/>
              <a:gdLst/>
              <a:ahLst/>
              <a:cxnLst/>
              <a:rect r="r" b="b" t="t" l="l"/>
              <a:pathLst>
                <a:path h="1053668" w="635000">
                  <a:moveTo>
                    <a:pt x="635000" y="0"/>
                  </a:moveTo>
                  <a:lnTo>
                    <a:pt x="635000" y="939368"/>
                  </a:lnTo>
                  <a:lnTo>
                    <a:pt x="317500" y="1053668"/>
                  </a:lnTo>
                  <a:lnTo>
                    <a:pt x="0" y="939368"/>
                  </a:lnTo>
                  <a:lnTo>
                    <a:pt x="0" y="0"/>
                  </a:lnTo>
                  <a:lnTo>
                    <a:pt x="635000" y="0"/>
                  </a:lnTo>
                  <a:close/>
                </a:path>
              </a:pathLst>
            </a:custGeom>
            <a:solidFill>
              <a:srgbClr val="322F2F"/>
            </a:solidFill>
          </p:spPr>
        </p:sp>
        <p:sp>
          <p:nvSpPr>
            <p:cNvPr name="TextBox 5" id="5"/>
            <p:cNvSpPr txBox="true"/>
            <p:nvPr/>
          </p:nvSpPr>
          <p:spPr>
            <a:xfrm>
              <a:off x="0" y="-38100"/>
              <a:ext cx="635000" cy="9774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18557" y="3234168"/>
            <a:ext cx="10353919" cy="6058854"/>
          </a:xfrm>
          <a:prstGeom prst="rect">
            <a:avLst/>
          </a:prstGeom>
        </p:spPr>
        <p:txBody>
          <a:bodyPr anchor="t" rtlCol="false" tIns="0" lIns="0" bIns="0" rIns="0">
            <a:spAutoFit/>
          </a:bodyPr>
          <a:lstStyle/>
          <a:p>
            <a:pPr algn="l">
              <a:lnSpc>
                <a:spcPts val="4359"/>
              </a:lnSpc>
              <a:spcBef>
                <a:spcPct val="0"/>
              </a:spcBef>
            </a:pPr>
            <a:r>
              <a:rPr lang="en-US" sz="3963" spc="277">
                <a:solidFill>
                  <a:srgbClr val="FFFFFF"/>
                </a:solidFill>
                <a:latin typeface="Oswald Bold"/>
              </a:rPr>
              <a:t>CHAMAMOS DE RELACIONAIS OS BANCOS MAIS TRADICIONAIS, CONSTRUÍDOS SOBRE UMA LÓGICA DE RELAÇÕES ENTRE DADOS. A ESTRUTURA DELES APRESENTA GERALMENTE TABELAS, COM UM CONJUNTO DE LINHAS E COLUNAS, BEM COMO CHAVES QUE CONECTAM DIFERENTES TABELAS. A PARTIR DISSO, É POSSÍVEL COMPREENDER UM DADO EM UM CONTEXTO MAIOR PARA APROFUNDAR NO ENTENDIMENTO DE SUAS IMPLICAÇÕES. </a:t>
            </a:r>
          </a:p>
        </p:txBody>
      </p:sp>
      <p:grpSp>
        <p:nvGrpSpPr>
          <p:cNvPr name="Group 7" id="7"/>
          <p:cNvGrpSpPr/>
          <p:nvPr/>
        </p:nvGrpSpPr>
        <p:grpSpPr>
          <a:xfrm rot="5400000">
            <a:off x="11465944" y="-4619966"/>
            <a:ext cx="2063835" cy="11580277"/>
            <a:chOff x="0" y="0"/>
            <a:chExt cx="543562" cy="3049950"/>
          </a:xfrm>
        </p:grpSpPr>
        <p:sp>
          <p:nvSpPr>
            <p:cNvPr name="Freeform 8" id="8"/>
            <p:cNvSpPr/>
            <p:nvPr/>
          </p:nvSpPr>
          <p:spPr>
            <a:xfrm flipH="false" flipV="false" rot="0">
              <a:off x="0" y="0"/>
              <a:ext cx="543562" cy="3049950"/>
            </a:xfrm>
            <a:custGeom>
              <a:avLst/>
              <a:gdLst/>
              <a:ahLst/>
              <a:cxnLst/>
              <a:rect r="r" b="b" t="t" l="l"/>
              <a:pathLst>
                <a:path h="3049950" w="543562">
                  <a:moveTo>
                    <a:pt x="543562" y="0"/>
                  </a:moveTo>
                  <a:lnTo>
                    <a:pt x="543562" y="2935650"/>
                  </a:lnTo>
                  <a:lnTo>
                    <a:pt x="271781" y="3049950"/>
                  </a:lnTo>
                  <a:lnTo>
                    <a:pt x="0" y="2935650"/>
                  </a:lnTo>
                  <a:lnTo>
                    <a:pt x="0" y="0"/>
                  </a:lnTo>
                  <a:lnTo>
                    <a:pt x="543562" y="0"/>
                  </a:lnTo>
                  <a:close/>
                </a:path>
              </a:pathLst>
            </a:custGeom>
            <a:solidFill>
              <a:srgbClr val="FFFFFF"/>
            </a:solidFill>
          </p:spPr>
        </p:sp>
        <p:sp>
          <p:nvSpPr>
            <p:cNvPr name="TextBox 9" id="9"/>
            <p:cNvSpPr txBox="true"/>
            <p:nvPr/>
          </p:nvSpPr>
          <p:spPr>
            <a:xfrm>
              <a:off x="0" y="-38100"/>
              <a:ext cx="543562" cy="297375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8117917" y="583695"/>
            <a:ext cx="9734447" cy="1258680"/>
          </a:xfrm>
          <a:prstGeom prst="rect">
            <a:avLst/>
          </a:prstGeom>
        </p:spPr>
        <p:txBody>
          <a:bodyPr anchor="t" rtlCol="false" tIns="0" lIns="0" bIns="0" rIns="0">
            <a:spAutoFit/>
          </a:bodyPr>
          <a:lstStyle/>
          <a:p>
            <a:pPr algn="ctr">
              <a:lnSpc>
                <a:spcPts val="9744"/>
              </a:lnSpc>
              <a:spcBef>
                <a:spcPct val="0"/>
              </a:spcBef>
            </a:pPr>
            <a:r>
              <a:rPr lang="en-US" sz="8858" spc="88">
                <a:solidFill>
                  <a:srgbClr val="030303"/>
                </a:solidFill>
                <a:latin typeface="Feeling Passionate"/>
              </a:rPr>
              <a:t>Bancos relacionais: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1111" t="0" r="-21111" b="0"/>
            </a:stretch>
          </a:blipFill>
        </p:spPr>
      </p:sp>
      <p:sp>
        <p:nvSpPr>
          <p:cNvPr name="TextBox 3" id="3"/>
          <p:cNvSpPr txBox="true"/>
          <p:nvPr/>
        </p:nvSpPr>
        <p:spPr>
          <a:xfrm rot="0">
            <a:off x="2483862" y="3220500"/>
            <a:ext cx="13320275" cy="2589945"/>
          </a:xfrm>
          <a:prstGeom prst="rect">
            <a:avLst/>
          </a:prstGeom>
        </p:spPr>
        <p:txBody>
          <a:bodyPr anchor="t" rtlCol="false" tIns="0" lIns="0" bIns="0" rIns="0">
            <a:spAutoFit/>
          </a:bodyPr>
          <a:lstStyle/>
          <a:p>
            <a:pPr algn="ctr">
              <a:lnSpc>
                <a:spcPts val="10112"/>
              </a:lnSpc>
              <a:spcBef>
                <a:spcPct val="0"/>
              </a:spcBef>
            </a:pPr>
            <a:r>
              <a:rPr lang="en-US" sz="9193" spc="91">
                <a:solidFill>
                  <a:srgbClr val="FFFFFF"/>
                </a:solidFill>
                <a:latin typeface="Oswald Bold"/>
              </a:rPr>
              <a:t>OS 5 PRINCIPAIS SGBDS DO MERCADO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TextBox 2" id="2"/>
          <p:cNvSpPr txBox="true"/>
          <p:nvPr/>
        </p:nvSpPr>
        <p:spPr>
          <a:xfrm rot="0">
            <a:off x="1602642" y="1234445"/>
            <a:ext cx="3596594" cy="1108202"/>
          </a:xfrm>
          <a:prstGeom prst="rect">
            <a:avLst/>
          </a:prstGeom>
        </p:spPr>
        <p:txBody>
          <a:bodyPr anchor="t" rtlCol="false" tIns="0" lIns="0" bIns="0" rIns="0">
            <a:spAutoFit/>
          </a:bodyPr>
          <a:lstStyle/>
          <a:p>
            <a:pPr algn="l">
              <a:lnSpc>
                <a:spcPts val="8617"/>
              </a:lnSpc>
            </a:pPr>
            <a:r>
              <a:rPr lang="en-US" sz="7833" spc="78">
                <a:solidFill>
                  <a:srgbClr val="FFFFFF"/>
                </a:solidFill>
                <a:latin typeface="Anton"/>
              </a:rPr>
              <a:t>1. ORACLE</a:t>
            </a:r>
          </a:p>
        </p:txBody>
      </p:sp>
      <p:sp>
        <p:nvSpPr>
          <p:cNvPr name="TextBox 3" id="3"/>
          <p:cNvSpPr txBox="true"/>
          <p:nvPr/>
        </p:nvSpPr>
        <p:spPr>
          <a:xfrm rot="0">
            <a:off x="1600759" y="2925139"/>
            <a:ext cx="5353547" cy="1108202"/>
          </a:xfrm>
          <a:prstGeom prst="rect">
            <a:avLst/>
          </a:prstGeom>
        </p:spPr>
        <p:txBody>
          <a:bodyPr anchor="t" rtlCol="false" tIns="0" lIns="0" bIns="0" rIns="0">
            <a:spAutoFit/>
          </a:bodyPr>
          <a:lstStyle/>
          <a:p>
            <a:pPr algn="l">
              <a:lnSpc>
                <a:spcPts val="8617"/>
              </a:lnSpc>
            </a:pPr>
            <a:r>
              <a:rPr lang="en-US" sz="7833" spc="78">
                <a:solidFill>
                  <a:srgbClr val="FFFFFF"/>
                </a:solidFill>
                <a:latin typeface="Anton"/>
              </a:rPr>
              <a:t>2. SQL SERVER</a:t>
            </a:r>
          </a:p>
        </p:txBody>
      </p:sp>
      <p:sp>
        <p:nvSpPr>
          <p:cNvPr name="TextBox 4" id="4"/>
          <p:cNvSpPr txBox="true"/>
          <p:nvPr/>
        </p:nvSpPr>
        <p:spPr>
          <a:xfrm rot="0">
            <a:off x="1600759" y="4627887"/>
            <a:ext cx="3562690" cy="1108202"/>
          </a:xfrm>
          <a:prstGeom prst="rect">
            <a:avLst/>
          </a:prstGeom>
        </p:spPr>
        <p:txBody>
          <a:bodyPr anchor="t" rtlCol="false" tIns="0" lIns="0" bIns="0" rIns="0">
            <a:spAutoFit/>
          </a:bodyPr>
          <a:lstStyle/>
          <a:p>
            <a:pPr algn="l">
              <a:lnSpc>
                <a:spcPts val="8617"/>
              </a:lnSpc>
            </a:pPr>
            <a:r>
              <a:rPr lang="en-US" sz="7833" spc="78">
                <a:solidFill>
                  <a:srgbClr val="FFFFFF"/>
                </a:solidFill>
                <a:latin typeface="Anton"/>
              </a:rPr>
              <a:t>3. MYSQL</a:t>
            </a:r>
          </a:p>
        </p:txBody>
      </p:sp>
      <p:sp>
        <p:nvSpPr>
          <p:cNvPr name="TextBox 5" id="5"/>
          <p:cNvSpPr txBox="true"/>
          <p:nvPr/>
        </p:nvSpPr>
        <p:spPr>
          <a:xfrm rot="0">
            <a:off x="1600759" y="6317805"/>
            <a:ext cx="3598477" cy="1108202"/>
          </a:xfrm>
          <a:prstGeom prst="rect">
            <a:avLst/>
          </a:prstGeom>
        </p:spPr>
        <p:txBody>
          <a:bodyPr anchor="t" rtlCol="false" tIns="0" lIns="0" bIns="0" rIns="0">
            <a:spAutoFit/>
          </a:bodyPr>
          <a:lstStyle/>
          <a:p>
            <a:pPr algn="l">
              <a:lnSpc>
                <a:spcPts val="8617"/>
              </a:lnSpc>
            </a:pPr>
            <a:r>
              <a:rPr lang="en-US" sz="7833" spc="78">
                <a:solidFill>
                  <a:srgbClr val="FFFFFF"/>
                </a:solidFill>
                <a:latin typeface="Anton"/>
              </a:rPr>
              <a:t>4. NOSQL </a:t>
            </a:r>
          </a:p>
        </p:txBody>
      </p:sp>
      <p:sp>
        <p:nvSpPr>
          <p:cNvPr name="TextBox 6" id="6"/>
          <p:cNvSpPr txBox="true"/>
          <p:nvPr/>
        </p:nvSpPr>
        <p:spPr>
          <a:xfrm rot="0">
            <a:off x="1600759" y="8020553"/>
            <a:ext cx="5599159" cy="1108202"/>
          </a:xfrm>
          <a:prstGeom prst="rect">
            <a:avLst/>
          </a:prstGeom>
        </p:spPr>
        <p:txBody>
          <a:bodyPr anchor="t" rtlCol="false" tIns="0" lIns="0" bIns="0" rIns="0">
            <a:spAutoFit/>
          </a:bodyPr>
          <a:lstStyle/>
          <a:p>
            <a:pPr algn="l">
              <a:lnSpc>
                <a:spcPts val="8617"/>
              </a:lnSpc>
            </a:pPr>
            <a:r>
              <a:rPr lang="en-US" sz="7833" spc="78">
                <a:solidFill>
                  <a:srgbClr val="FFFFFF"/>
                </a:solidFill>
                <a:latin typeface="Anton"/>
              </a:rPr>
              <a:t>5. POSTGRESQL</a:t>
            </a:r>
          </a:p>
        </p:txBody>
      </p:sp>
      <p:sp>
        <p:nvSpPr>
          <p:cNvPr name="Freeform 7" id="7"/>
          <p:cNvSpPr/>
          <p:nvPr/>
        </p:nvSpPr>
        <p:spPr>
          <a:xfrm flipH="false" flipV="false" rot="0">
            <a:off x="10058400" y="0"/>
            <a:ext cx="8229600" cy="10287000"/>
          </a:xfrm>
          <a:custGeom>
            <a:avLst/>
            <a:gdLst/>
            <a:ahLst/>
            <a:cxnLst/>
            <a:rect r="r" b="b" t="t" l="l"/>
            <a:pathLst>
              <a:path h="10287000" w="8229600">
                <a:moveTo>
                  <a:pt x="0" y="0"/>
                </a:moveTo>
                <a:lnTo>
                  <a:pt x="8229600" y="0"/>
                </a:lnTo>
                <a:lnTo>
                  <a:pt x="8229600" y="10287000"/>
                </a:lnTo>
                <a:lnTo>
                  <a:pt x="0" y="10287000"/>
                </a:lnTo>
                <a:lnTo>
                  <a:pt x="0" y="0"/>
                </a:lnTo>
                <a:close/>
              </a:path>
            </a:pathLst>
          </a:custGeom>
          <a:blipFill>
            <a:blip r:embed="rId2">
              <a:alphaModFix amt="61000"/>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DAGFG982RS8</dc:identifier>
  <dcterms:modified xsi:type="dcterms:W3CDTF">2011-08-01T06:04:30Z</dcterms:modified>
  <cp:revision>1</cp:revision>
  <dc:title>Banco de Dados</dc:title>
</cp:coreProperties>
</file>